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20B0502040204020203" pitchFamily="2" charset="0"/>
      <p:regular r:id="rId11"/>
    </p:embeddedFont>
    <p:embeddedFont>
      <p:font typeface="Poppins Bold" panose="020B0604020202020204" charset="0"/>
      <p:regular r:id="rId12"/>
    </p:embeddedFont>
    <p:embeddedFont>
      <p:font typeface="Poppins Light" panose="020B0502040204020203" pitchFamily="2" charset="0"/>
      <p:regular r:id="rId13"/>
    </p:embeddedFont>
    <p:embeddedFont>
      <p:font typeface="Poppi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tils.eternalflame.c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3509" y="8393803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7" name="Freeform 7"/>
          <p:cNvSpPr/>
          <p:nvPr/>
        </p:nvSpPr>
        <p:spPr>
          <a:xfrm>
            <a:off x="12557378" y="-20781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336947" y="335881"/>
            <a:ext cx="4402087" cy="1084014"/>
          </a:xfrm>
          <a:custGeom>
            <a:avLst/>
            <a:gdLst/>
            <a:ahLst/>
            <a:cxnLst/>
            <a:rect l="l" t="t" r="r" b="b"/>
            <a:pathLst>
              <a:path w="4402087" h="1084014">
                <a:moveTo>
                  <a:pt x="0" y="0"/>
                </a:moveTo>
                <a:lnTo>
                  <a:pt x="4402087" y="0"/>
                </a:lnTo>
                <a:lnTo>
                  <a:pt x="4402087" y="1084013"/>
                </a:lnTo>
                <a:lnTo>
                  <a:pt x="0" y="108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2300249" y="3557379"/>
            <a:ext cx="13687502" cy="23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89"/>
              </a:lnSpc>
            </a:pPr>
            <a:r>
              <a:rPr lang="en-US" sz="1299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COREUTILS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INICIO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67559" y="8890000"/>
            <a:ext cx="179174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 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46721" y="8890000"/>
            <a:ext cx="419455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sng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  <a:hlinkClick r:id="rId6" tooltip="https://utils.eternalflame.c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https://utils.eternalflame.cl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81667" y="6085538"/>
            <a:ext cx="8517492" cy="79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2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MODULAR SAAS MULTI-TENANT PARA ORGANIZACIONES CREATIVAS Y LOGÍSTICAS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025" y="8370777"/>
            <a:ext cx="2319446" cy="141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FELIPE OSORIO</a:t>
            </a:r>
          </a:p>
          <a:p>
            <a:pPr algn="l">
              <a:lnSpc>
                <a:spcPts val="2787"/>
              </a:lnSpc>
            </a:pPr>
            <a:r>
              <a:rPr lang="en-US" sz="19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HELMER MENESES</a:t>
            </a:r>
          </a:p>
          <a:p>
            <a:pPr algn="l">
              <a:lnSpc>
                <a:spcPts val="2787"/>
              </a:lnSpc>
            </a:pPr>
            <a:endParaRPr lang="en-US" sz="199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87"/>
              </a:lnSpc>
            </a:pPr>
            <a:r>
              <a:rPr lang="en-US" sz="199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CAPSTONE_302V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27569" y="71379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5037139" y="8890000"/>
            <a:ext cx="222216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 &gt;</a:t>
            </a:r>
          </a:p>
        </p:txBody>
      </p:sp>
      <p:sp>
        <p:nvSpPr>
          <p:cNvPr id="8" name="Freeform 8"/>
          <p:cNvSpPr/>
          <p:nvPr/>
        </p:nvSpPr>
        <p:spPr>
          <a:xfrm>
            <a:off x="16960431" y="588876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923229" y="2373805"/>
            <a:ext cx="5481969" cy="5824137"/>
          </a:xfrm>
          <a:custGeom>
            <a:avLst/>
            <a:gdLst/>
            <a:ahLst/>
            <a:cxnLst/>
            <a:rect l="l" t="t" r="r" b="b"/>
            <a:pathLst>
              <a:path w="5481969" h="5824137">
                <a:moveTo>
                  <a:pt x="0" y="0"/>
                </a:moveTo>
                <a:lnTo>
                  <a:pt x="5481969" y="0"/>
                </a:lnTo>
                <a:lnTo>
                  <a:pt x="5481969" y="5824138"/>
                </a:lnTo>
                <a:lnTo>
                  <a:pt x="0" y="5824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42346" y="2162148"/>
            <a:ext cx="7772000" cy="200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 necesidad de un Hub de herramientas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2346" y="4302069"/>
            <a:ext cx="8891092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Muchas organizaciones (logística, esports, pymes, creativas) dependen de múltiples sistemas dispersos , para problemas simples.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2346" y="5707960"/>
            <a:ext cx="845160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Dificultad para automatizar procesos, integrar datos y mantener comunicación eficiente.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2090" y="7113998"/>
            <a:ext cx="8451603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17" lvl="2" indent="-345439" algn="l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Procesos manuales y duplicados.</a:t>
            </a:r>
          </a:p>
          <a:p>
            <a:pPr marL="1036317" lvl="2" indent="-345439" algn="l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Baja eficiencia en la comunicación y seguimiento.</a:t>
            </a:r>
          </a:p>
          <a:p>
            <a:pPr marL="1036317" lvl="2" indent="-345439" algn="l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Limitada capacidad de crecimiento en entornos digitales.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256894" y="82503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557378" y="-20781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828292" y="4263752"/>
            <a:ext cx="4408803" cy="4861743"/>
            <a:chOff x="0" y="0"/>
            <a:chExt cx="1161166" cy="12804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166" cy="1280459"/>
            </a:xfrm>
            <a:custGeom>
              <a:avLst/>
              <a:gdLst/>
              <a:ahLst/>
              <a:cxnLst/>
              <a:rect l="l" t="t" r="r" b="b"/>
              <a:pathLst>
                <a:path w="1161166" h="1280459">
                  <a:moveTo>
                    <a:pt x="87801" y="0"/>
                  </a:moveTo>
                  <a:lnTo>
                    <a:pt x="1073366" y="0"/>
                  </a:lnTo>
                  <a:cubicBezTo>
                    <a:pt x="1096652" y="0"/>
                    <a:pt x="1118984" y="9250"/>
                    <a:pt x="1135450" y="25716"/>
                  </a:cubicBezTo>
                  <a:cubicBezTo>
                    <a:pt x="1151916" y="42182"/>
                    <a:pt x="1161166" y="64515"/>
                    <a:pt x="1161166" y="87801"/>
                  </a:cubicBezTo>
                  <a:lnTo>
                    <a:pt x="1161166" y="1192658"/>
                  </a:lnTo>
                  <a:cubicBezTo>
                    <a:pt x="1161166" y="1215945"/>
                    <a:pt x="1151916" y="1238277"/>
                    <a:pt x="1135450" y="1254743"/>
                  </a:cubicBezTo>
                  <a:cubicBezTo>
                    <a:pt x="1118984" y="1271209"/>
                    <a:pt x="1096652" y="1280459"/>
                    <a:pt x="1073366" y="1280459"/>
                  </a:cubicBezTo>
                  <a:lnTo>
                    <a:pt x="87801" y="1280459"/>
                  </a:lnTo>
                  <a:cubicBezTo>
                    <a:pt x="64515" y="1280459"/>
                    <a:pt x="42182" y="1271209"/>
                    <a:pt x="25716" y="1254743"/>
                  </a:cubicBezTo>
                  <a:cubicBezTo>
                    <a:pt x="9250" y="1238277"/>
                    <a:pt x="0" y="1215945"/>
                    <a:pt x="0" y="1192658"/>
                  </a:cubicBezTo>
                  <a:lnTo>
                    <a:pt x="0" y="87801"/>
                  </a:lnTo>
                  <a:cubicBezTo>
                    <a:pt x="0" y="64515"/>
                    <a:pt x="9250" y="42182"/>
                    <a:pt x="25716" y="25716"/>
                  </a:cubicBezTo>
                  <a:cubicBezTo>
                    <a:pt x="42182" y="9250"/>
                    <a:pt x="64515" y="0"/>
                    <a:pt x="87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5400000"/>
            </a:gradFill>
            <a:ln w="2857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61166" cy="1347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07136" y="2291941"/>
            <a:ext cx="11073728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Nuestro Objetivo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7292" y="5399039"/>
            <a:ext cx="3819834" cy="367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Crear un sistema escalable que permita a distintas organizaciones usar la misma infraestructura.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Cada cliente tendrá sus propios espacios de trabajo, con datos aislados y módulos activables según sus necesidades.</a:t>
            </a:r>
          </a:p>
          <a:p>
            <a:pPr marL="0" lvl="0" indent="0" algn="just">
              <a:lnSpc>
                <a:spcPts val="2660"/>
              </a:lnSpc>
              <a:spcBef>
                <a:spcPct val="0"/>
              </a:spcBef>
            </a:pPr>
            <a:endParaRPr lang="en-US" sz="1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17292" y="4457335"/>
            <a:ext cx="3819834" cy="115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Desarrollar una plataforma modular SaaS</a:t>
            </a:r>
          </a:p>
          <a:p>
            <a:pPr marL="0" lvl="0" indent="0" algn="ctr">
              <a:lnSpc>
                <a:spcPts val="3022"/>
              </a:lnSpc>
              <a:spcBef>
                <a:spcPct val="0"/>
              </a:spcBef>
            </a:pPr>
            <a:endParaRPr lang="en-US" sz="2158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937251" y="4263752"/>
            <a:ext cx="4408803" cy="4861743"/>
            <a:chOff x="0" y="0"/>
            <a:chExt cx="1161166" cy="1280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1166" cy="1280459"/>
            </a:xfrm>
            <a:custGeom>
              <a:avLst/>
              <a:gdLst/>
              <a:ahLst/>
              <a:cxnLst/>
              <a:rect l="l" t="t" r="r" b="b"/>
              <a:pathLst>
                <a:path w="1161166" h="1280459">
                  <a:moveTo>
                    <a:pt x="87801" y="0"/>
                  </a:moveTo>
                  <a:lnTo>
                    <a:pt x="1073366" y="0"/>
                  </a:lnTo>
                  <a:cubicBezTo>
                    <a:pt x="1096652" y="0"/>
                    <a:pt x="1118984" y="9250"/>
                    <a:pt x="1135450" y="25716"/>
                  </a:cubicBezTo>
                  <a:cubicBezTo>
                    <a:pt x="1151916" y="42182"/>
                    <a:pt x="1161166" y="64515"/>
                    <a:pt x="1161166" y="87801"/>
                  </a:cubicBezTo>
                  <a:lnTo>
                    <a:pt x="1161166" y="1192658"/>
                  </a:lnTo>
                  <a:cubicBezTo>
                    <a:pt x="1161166" y="1215945"/>
                    <a:pt x="1151916" y="1238277"/>
                    <a:pt x="1135450" y="1254743"/>
                  </a:cubicBezTo>
                  <a:cubicBezTo>
                    <a:pt x="1118984" y="1271209"/>
                    <a:pt x="1096652" y="1280459"/>
                    <a:pt x="1073366" y="1280459"/>
                  </a:cubicBezTo>
                  <a:lnTo>
                    <a:pt x="87801" y="1280459"/>
                  </a:lnTo>
                  <a:cubicBezTo>
                    <a:pt x="64515" y="1280459"/>
                    <a:pt x="42182" y="1271209"/>
                    <a:pt x="25716" y="1254743"/>
                  </a:cubicBezTo>
                  <a:cubicBezTo>
                    <a:pt x="9250" y="1238277"/>
                    <a:pt x="0" y="1215945"/>
                    <a:pt x="0" y="1192658"/>
                  </a:cubicBezTo>
                  <a:lnTo>
                    <a:pt x="0" y="87801"/>
                  </a:lnTo>
                  <a:cubicBezTo>
                    <a:pt x="0" y="64515"/>
                    <a:pt x="9250" y="42182"/>
                    <a:pt x="25716" y="25716"/>
                  </a:cubicBezTo>
                  <a:cubicBezTo>
                    <a:pt x="42182" y="9250"/>
                    <a:pt x="64515" y="0"/>
                    <a:pt x="87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5400000"/>
            </a:gradFill>
            <a:ln w="2857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161166" cy="1347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34083" y="4457335"/>
            <a:ext cx="3819834" cy="77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2"/>
              </a:lnSpc>
              <a:spcBef>
                <a:spcPct val="0"/>
              </a:spcBef>
            </a:pPr>
            <a:r>
              <a:rPr lang="en-US" sz="215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Integrar notificaciones,  inteligencia artificial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1736" y="5399039"/>
            <a:ext cx="3819834" cy="267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Unificar en un solo entorno herramientas de comunicación, automatización y análisis.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Incorporar OCR para digitalizar documentos y IA para optimizar flujos de trabajo.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50905" y="4263752"/>
            <a:ext cx="4408803" cy="4861743"/>
            <a:chOff x="0" y="0"/>
            <a:chExt cx="1161166" cy="12804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166" cy="1280459"/>
            </a:xfrm>
            <a:custGeom>
              <a:avLst/>
              <a:gdLst/>
              <a:ahLst/>
              <a:cxnLst/>
              <a:rect l="l" t="t" r="r" b="b"/>
              <a:pathLst>
                <a:path w="1161166" h="1280459">
                  <a:moveTo>
                    <a:pt x="87801" y="0"/>
                  </a:moveTo>
                  <a:lnTo>
                    <a:pt x="1073366" y="0"/>
                  </a:lnTo>
                  <a:cubicBezTo>
                    <a:pt x="1096652" y="0"/>
                    <a:pt x="1118984" y="9250"/>
                    <a:pt x="1135450" y="25716"/>
                  </a:cubicBezTo>
                  <a:cubicBezTo>
                    <a:pt x="1151916" y="42182"/>
                    <a:pt x="1161166" y="64515"/>
                    <a:pt x="1161166" y="87801"/>
                  </a:cubicBezTo>
                  <a:lnTo>
                    <a:pt x="1161166" y="1192658"/>
                  </a:lnTo>
                  <a:cubicBezTo>
                    <a:pt x="1161166" y="1215945"/>
                    <a:pt x="1151916" y="1238277"/>
                    <a:pt x="1135450" y="1254743"/>
                  </a:cubicBezTo>
                  <a:cubicBezTo>
                    <a:pt x="1118984" y="1271209"/>
                    <a:pt x="1096652" y="1280459"/>
                    <a:pt x="1073366" y="1280459"/>
                  </a:cubicBezTo>
                  <a:lnTo>
                    <a:pt x="87801" y="1280459"/>
                  </a:lnTo>
                  <a:cubicBezTo>
                    <a:pt x="64515" y="1280459"/>
                    <a:pt x="42182" y="1271209"/>
                    <a:pt x="25716" y="1254743"/>
                  </a:cubicBezTo>
                  <a:cubicBezTo>
                    <a:pt x="9250" y="1238277"/>
                    <a:pt x="0" y="1215945"/>
                    <a:pt x="0" y="1192658"/>
                  </a:cubicBezTo>
                  <a:lnTo>
                    <a:pt x="0" y="87801"/>
                  </a:lnTo>
                  <a:cubicBezTo>
                    <a:pt x="0" y="64515"/>
                    <a:pt x="9250" y="42182"/>
                    <a:pt x="25716" y="25716"/>
                  </a:cubicBezTo>
                  <a:cubicBezTo>
                    <a:pt x="42182" y="9250"/>
                    <a:pt x="64515" y="0"/>
                    <a:pt x="87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5400000"/>
            </a:gradFill>
            <a:ln w="2857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161166" cy="1347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51097" y="4457335"/>
            <a:ext cx="3819834" cy="77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2"/>
              </a:lnSpc>
              <a:spcBef>
                <a:spcPct val="0"/>
              </a:spcBef>
            </a:pPr>
            <a:r>
              <a:rPr lang="en-US" sz="215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Reducir fricción entre idea y ejecución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6611" y="5399039"/>
            <a:ext cx="3819834" cy="300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Disminuir tiempos de implementación con módulos listos para activar.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Facilitar que empresas de distintos rubros puedan transformar procesos rápidamente, sin depender de sistemas fragmentados.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80864" y="8890000"/>
            <a:ext cx="257843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SIGUIENTE&gt;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525634" y="811213"/>
            <a:ext cx="1523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8455328" y="2005090"/>
            <a:ext cx="917468" cy="433712"/>
          </a:xfrm>
          <a:custGeom>
            <a:avLst/>
            <a:gdLst/>
            <a:ahLst/>
            <a:cxnLst/>
            <a:rect l="l" t="t" r="r" b="b"/>
            <a:pathLst>
              <a:path w="917468" h="433712">
                <a:moveTo>
                  <a:pt x="0" y="0"/>
                </a:moveTo>
                <a:lnTo>
                  <a:pt x="917468" y="0"/>
                </a:lnTo>
                <a:lnTo>
                  <a:pt x="917468" y="433712"/>
                </a:lnTo>
                <a:lnTo>
                  <a:pt x="0" y="43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8363624" y="3791212"/>
            <a:ext cx="917468" cy="433712"/>
          </a:xfrm>
          <a:custGeom>
            <a:avLst/>
            <a:gdLst/>
            <a:ahLst/>
            <a:cxnLst/>
            <a:rect l="l" t="t" r="r" b="b"/>
            <a:pathLst>
              <a:path w="917468" h="433712">
                <a:moveTo>
                  <a:pt x="0" y="0"/>
                </a:moveTo>
                <a:lnTo>
                  <a:pt x="917467" y="0"/>
                </a:lnTo>
                <a:lnTo>
                  <a:pt x="917467" y="433712"/>
                </a:lnTo>
                <a:lnTo>
                  <a:pt x="0" y="43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8455328" y="5437472"/>
            <a:ext cx="917468" cy="433712"/>
          </a:xfrm>
          <a:custGeom>
            <a:avLst/>
            <a:gdLst/>
            <a:ahLst/>
            <a:cxnLst/>
            <a:rect l="l" t="t" r="r" b="b"/>
            <a:pathLst>
              <a:path w="917468" h="433712">
                <a:moveTo>
                  <a:pt x="0" y="0"/>
                </a:moveTo>
                <a:lnTo>
                  <a:pt x="917468" y="0"/>
                </a:lnTo>
                <a:lnTo>
                  <a:pt x="917468" y="433712"/>
                </a:lnTo>
                <a:lnTo>
                  <a:pt x="0" y="43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455328" y="7039911"/>
            <a:ext cx="917468" cy="433712"/>
          </a:xfrm>
          <a:custGeom>
            <a:avLst/>
            <a:gdLst/>
            <a:ahLst/>
            <a:cxnLst/>
            <a:rect l="l" t="t" r="r" b="b"/>
            <a:pathLst>
              <a:path w="917468" h="433712">
                <a:moveTo>
                  <a:pt x="0" y="0"/>
                </a:moveTo>
                <a:lnTo>
                  <a:pt x="917468" y="0"/>
                </a:lnTo>
                <a:lnTo>
                  <a:pt x="917468" y="433712"/>
                </a:lnTo>
                <a:lnTo>
                  <a:pt x="0" y="43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180612" y="8890000"/>
            <a:ext cx="207868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SIGUIENTE&gt;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327569" y="71379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6960431" y="628035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803005" y="3748472"/>
            <a:ext cx="7332018" cy="4438926"/>
          </a:xfrm>
          <a:custGeom>
            <a:avLst/>
            <a:gdLst/>
            <a:ahLst/>
            <a:cxnLst/>
            <a:rect l="l" t="t" r="r" b="b"/>
            <a:pathLst>
              <a:path w="7332018" h="4438926">
                <a:moveTo>
                  <a:pt x="0" y="0"/>
                </a:moveTo>
                <a:lnTo>
                  <a:pt x="7332019" y="0"/>
                </a:lnTo>
                <a:lnTo>
                  <a:pt x="7332019" y="4438926"/>
                </a:lnTo>
                <a:lnTo>
                  <a:pt x="0" y="4438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399839" y="1688546"/>
            <a:ext cx="615379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6794" y="2480984"/>
            <a:ext cx="711751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Identificación de necesidades de las organizaciones.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Definición clara del alcance y de los módulos principales (OCR, notificaciones, mensajería, dashboards).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29899" y="3086774"/>
            <a:ext cx="489367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 Tradicional aplicada en COREUTILS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96794" y="1967946"/>
            <a:ext cx="581190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Levantamiento de Requerimientos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05089" y="4267107"/>
            <a:ext cx="7654211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Elaboración de la arquitectura modular y multi-tenant.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Modelado de datos y definición de la infraestructura en la nube.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05089" y="3754068"/>
            <a:ext cx="445862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Diseño</a:t>
            </a:r>
          </a:p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96794" y="5910785"/>
            <a:ext cx="731226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de cada módulo siguiendo las especificaciones.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de componentes en un ecosistema centralizado.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96794" y="7513224"/>
            <a:ext cx="7312265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Validación funcional y técnica de la plataforma.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Despliegue en la nube y puesta en marcha con control de calidad.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96794" y="5397746"/>
            <a:ext cx="348300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Implementación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96794" y="7000185"/>
            <a:ext cx="348300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Pruebas y Despliegue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234579" y="808115"/>
            <a:ext cx="209302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256894" y="82503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557378" y="-20781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28700" y="3253177"/>
            <a:ext cx="7514915" cy="3713970"/>
            <a:chOff x="0" y="0"/>
            <a:chExt cx="1979237" cy="978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9237" cy="978165"/>
            </a:xfrm>
            <a:custGeom>
              <a:avLst/>
              <a:gdLst/>
              <a:ahLst/>
              <a:cxnLst/>
              <a:rect l="l" t="t" r="r" b="b"/>
              <a:pathLst>
                <a:path w="1979237" h="978165">
                  <a:moveTo>
                    <a:pt x="51510" y="0"/>
                  </a:moveTo>
                  <a:lnTo>
                    <a:pt x="1927727" y="0"/>
                  </a:lnTo>
                  <a:cubicBezTo>
                    <a:pt x="1941388" y="0"/>
                    <a:pt x="1954490" y="5427"/>
                    <a:pt x="1964150" y="15087"/>
                  </a:cubicBezTo>
                  <a:cubicBezTo>
                    <a:pt x="1973810" y="24747"/>
                    <a:pt x="1979237" y="37849"/>
                    <a:pt x="1979237" y="51510"/>
                  </a:cubicBezTo>
                  <a:lnTo>
                    <a:pt x="1979237" y="926655"/>
                  </a:lnTo>
                  <a:cubicBezTo>
                    <a:pt x="1979237" y="940316"/>
                    <a:pt x="1973810" y="953418"/>
                    <a:pt x="1964150" y="963078"/>
                  </a:cubicBezTo>
                  <a:cubicBezTo>
                    <a:pt x="1954490" y="972738"/>
                    <a:pt x="1941388" y="978165"/>
                    <a:pt x="1927727" y="978165"/>
                  </a:cubicBezTo>
                  <a:lnTo>
                    <a:pt x="51510" y="978165"/>
                  </a:lnTo>
                  <a:cubicBezTo>
                    <a:pt x="37849" y="978165"/>
                    <a:pt x="24747" y="972738"/>
                    <a:pt x="15087" y="963078"/>
                  </a:cubicBezTo>
                  <a:cubicBezTo>
                    <a:pt x="5427" y="953418"/>
                    <a:pt x="0" y="940316"/>
                    <a:pt x="0" y="926655"/>
                  </a:cubicBezTo>
                  <a:lnTo>
                    <a:pt x="0" y="51510"/>
                  </a:lnTo>
                  <a:cubicBezTo>
                    <a:pt x="0" y="37849"/>
                    <a:pt x="5427" y="24747"/>
                    <a:pt x="15087" y="15087"/>
                  </a:cubicBezTo>
                  <a:cubicBezTo>
                    <a:pt x="24747" y="5427"/>
                    <a:pt x="37849" y="0"/>
                    <a:pt x="51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79237" cy="1044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744385" y="3253177"/>
            <a:ext cx="7514915" cy="3713970"/>
            <a:chOff x="0" y="0"/>
            <a:chExt cx="1979237" cy="9781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9237" cy="978165"/>
            </a:xfrm>
            <a:custGeom>
              <a:avLst/>
              <a:gdLst/>
              <a:ahLst/>
              <a:cxnLst/>
              <a:rect l="l" t="t" r="r" b="b"/>
              <a:pathLst>
                <a:path w="1979237" h="978165">
                  <a:moveTo>
                    <a:pt x="51510" y="0"/>
                  </a:moveTo>
                  <a:lnTo>
                    <a:pt x="1927727" y="0"/>
                  </a:lnTo>
                  <a:cubicBezTo>
                    <a:pt x="1941388" y="0"/>
                    <a:pt x="1954490" y="5427"/>
                    <a:pt x="1964150" y="15087"/>
                  </a:cubicBezTo>
                  <a:cubicBezTo>
                    <a:pt x="1973810" y="24747"/>
                    <a:pt x="1979237" y="37849"/>
                    <a:pt x="1979237" y="51510"/>
                  </a:cubicBezTo>
                  <a:lnTo>
                    <a:pt x="1979237" y="926655"/>
                  </a:lnTo>
                  <a:cubicBezTo>
                    <a:pt x="1979237" y="940316"/>
                    <a:pt x="1973810" y="953418"/>
                    <a:pt x="1964150" y="963078"/>
                  </a:cubicBezTo>
                  <a:cubicBezTo>
                    <a:pt x="1954490" y="972738"/>
                    <a:pt x="1941388" y="978165"/>
                    <a:pt x="1927727" y="978165"/>
                  </a:cubicBezTo>
                  <a:lnTo>
                    <a:pt x="51510" y="978165"/>
                  </a:lnTo>
                  <a:cubicBezTo>
                    <a:pt x="37849" y="978165"/>
                    <a:pt x="24747" y="972738"/>
                    <a:pt x="15087" y="963078"/>
                  </a:cubicBezTo>
                  <a:cubicBezTo>
                    <a:pt x="5427" y="953418"/>
                    <a:pt x="0" y="940316"/>
                    <a:pt x="0" y="926655"/>
                  </a:cubicBezTo>
                  <a:lnTo>
                    <a:pt x="0" y="51510"/>
                  </a:lnTo>
                  <a:cubicBezTo>
                    <a:pt x="0" y="37849"/>
                    <a:pt x="5427" y="24747"/>
                    <a:pt x="15087" y="15087"/>
                  </a:cubicBezTo>
                  <a:cubicBezTo>
                    <a:pt x="24747" y="5427"/>
                    <a:pt x="37849" y="0"/>
                    <a:pt x="51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79237" cy="1044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22392" y="4966689"/>
            <a:ext cx="934076" cy="921232"/>
          </a:xfrm>
          <a:custGeom>
            <a:avLst/>
            <a:gdLst/>
            <a:ahLst/>
            <a:cxnLst/>
            <a:rect l="l" t="t" r="r" b="b"/>
            <a:pathLst>
              <a:path w="934076" h="921232">
                <a:moveTo>
                  <a:pt x="0" y="0"/>
                </a:moveTo>
                <a:lnTo>
                  <a:pt x="934076" y="0"/>
                </a:lnTo>
                <a:lnTo>
                  <a:pt x="934076" y="921232"/>
                </a:lnTo>
                <a:lnTo>
                  <a:pt x="0" y="921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2966908" y="4966689"/>
            <a:ext cx="1032291" cy="919384"/>
          </a:xfrm>
          <a:custGeom>
            <a:avLst/>
            <a:gdLst/>
            <a:ahLst/>
            <a:cxnLst/>
            <a:rect l="l" t="t" r="r" b="b"/>
            <a:pathLst>
              <a:path w="1032291" h="919384">
                <a:moveTo>
                  <a:pt x="0" y="0"/>
                </a:moveTo>
                <a:lnTo>
                  <a:pt x="1032291" y="0"/>
                </a:lnTo>
                <a:lnTo>
                  <a:pt x="1032291" y="919384"/>
                </a:lnTo>
                <a:lnTo>
                  <a:pt x="0" y="919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4513549" y="4951941"/>
            <a:ext cx="950729" cy="950729"/>
          </a:xfrm>
          <a:custGeom>
            <a:avLst/>
            <a:gdLst/>
            <a:ahLst/>
            <a:cxnLst/>
            <a:rect l="l" t="t" r="r" b="b"/>
            <a:pathLst>
              <a:path w="950729" h="950729">
                <a:moveTo>
                  <a:pt x="0" y="0"/>
                </a:moveTo>
                <a:lnTo>
                  <a:pt x="950729" y="0"/>
                </a:lnTo>
                <a:lnTo>
                  <a:pt x="950729" y="950729"/>
                </a:lnTo>
                <a:lnTo>
                  <a:pt x="0" y="950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5978628" y="4923718"/>
            <a:ext cx="1007175" cy="1007175"/>
          </a:xfrm>
          <a:custGeom>
            <a:avLst/>
            <a:gdLst/>
            <a:ahLst/>
            <a:cxnLst/>
            <a:rect l="l" t="t" r="r" b="b"/>
            <a:pathLst>
              <a:path w="1007175" h="1007175">
                <a:moveTo>
                  <a:pt x="0" y="0"/>
                </a:moveTo>
                <a:lnTo>
                  <a:pt x="1007175" y="0"/>
                </a:lnTo>
                <a:lnTo>
                  <a:pt x="1007175" y="1007175"/>
                </a:lnTo>
                <a:lnTo>
                  <a:pt x="0" y="1007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1942630" y="4966689"/>
            <a:ext cx="983937" cy="950729"/>
          </a:xfrm>
          <a:custGeom>
            <a:avLst/>
            <a:gdLst/>
            <a:ahLst/>
            <a:cxnLst/>
            <a:rect l="l" t="t" r="r" b="b"/>
            <a:pathLst>
              <a:path w="983937" h="950729">
                <a:moveTo>
                  <a:pt x="0" y="0"/>
                </a:moveTo>
                <a:lnTo>
                  <a:pt x="983937" y="0"/>
                </a:lnTo>
                <a:lnTo>
                  <a:pt x="983937" y="950729"/>
                </a:lnTo>
                <a:lnTo>
                  <a:pt x="0" y="9507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3440917" y="4923718"/>
            <a:ext cx="1007175" cy="1007175"/>
          </a:xfrm>
          <a:custGeom>
            <a:avLst/>
            <a:gdLst/>
            <a:ahLst/>
            <a:cxnLst/>
            <a:rect l="l" t="t" r="r" b="b"/>
            <a:pathLst>
              <a:path w="1007175" h="1007175">
                <a:moveTo>
                  <a:pt x="0" y="0"/>
                </a:moveTo>
                <a:lnTo>
                  <a:pt x="1007175" y="0"/>
                </a:lnTo>
                <a:lnTo>
                  <a:pt x="1007175" y="1007175"/>
                </a:lnTo>
                <a:lnTo>
                  <a:pt x="0" y="1007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0386883" y="4906607"/>
            <a:ext cx="1041396" cy="1041396"/>
          </a:xfrm>
          <a:custGeom>
            <a:avLst/>
            <a:gdLst/>
            <a:ahLst/>
            <a:cxnLst/>
            <a:rect l="l" t="t" r="r" b="b"/>
            <a:pathLst>
              <a:path w="1041396" h="1041396">
                <a:moveTo>
                  <a:pt x="0" y="0"/>
                </a:moveTo>
                <a:lnTo>
                  <a:pt x="1041397" y="0"/>
                </a:lnTo>
                <a:lnTo>
                  <a:pt x="1041397" y="1041397"/>
                </a:lnTo>
                <a:lnTo>
                  <a:pt x="0" y="1041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4962442" y="4966689"/>
            <a:ext cx="967613" cy="997851"/>
          </a:xfrm>
          <a:custGeom>
            <a:avLst/>
            <a:gdLst/>
            <a:ahLst/>
            <a:cxnLst/>
            <a:rect l="l" t="t" r="r" b="b"/>
            <a:pathLst>
              <a:path w="967613" h="997851">
                <a:moveTo>
                  <a:pt x="0" y="0"/>
                </a:moveTo>
                <a:lnTo>
                  <a:pt x="967612" y="0"/>
                </a:lnTo>
                <a:lnTo>
                  <a:pt x="967612" y="997851"/>
                </a:lnTo>
                <a:lnTo>
                  <a:pt x="0" y="997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5477505" y="8429308"/>
            <a:ext cx="2009422" cy="678180"/>
          </a:xfrm>
          <a:custGeom>
            <a:avLst/>
            <a:gdLst/>
            <a:ahLst/>
            <a:cxnLst/>
            <a:rect l="l" t="t" r="r" b="b"/>
            <a:pathLst>
              <a:path w="2009422" h="678180">
                <a:moveTo>
                  <a:pt x="0" y="0"/>
                </a:moveTo>
                <a:lnTo>
                  <a:pt x="2009422" y="0"/>
                </a:lnTo>
                <a:lnTo>
                  <a:pt x="2009422" y="678180"/>
                </a:lnTo>
                <a:lnTo>
                  <a:pt x="0" y="6781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7915981" y="8439350"/>
            <a:ext cx="2991600" cy="818950"/>
          </a:xfrm>
          <a:custGeom>
            <a:avLst/>
            <a:gdLst/>
            <a:ahLst/>
            <a:cxnLst/>
            <a:rect l="l" t="t" r="r" b="b"/>
            <a:pathLst>
              <a:path w="2991600" h="818950">
                <a:moveTo>
                  <a:pt x="0" y="0"/>
                </a:moveTo>
                <a:lnTo>
                  <a:pt x="2991600" y="0"/>
                </a:lnTo>
                <a:lnTo>
                  <a:pt x="2991600" y="818950"/>
                </a:lnTo>
                <a:lnTo>
                  <a:pt x="0" y="8189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1336206" y="8345237"/>
            <a:ext cx="1007175" cy="1007175"/>
          </a:xfrm>
          <a:custGeom>
            <a:avLst/>
            <a:gdLst/>
            <a:ahLst/>
            <a:cxnLst/>
            <a:rect l="l" t="t" r="r" b="b"/>
            <a:pathLst>
              <a:path w="1007175" h="1007175">
                <a:moveTo>
                  <a:pt x="0" y="0"/>
                </a:moveTo>
                <a:lnTo>
                  <a:pt x="1007176" y="0"/>
                </a:lnTo>
                <a:lnTo>
                  <a:pt x="1007176" y="1007175"/>
                </a:lnTo>
                <a:lnTo>
                  <a:pt x="0" y="1007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TextBox 31"/>
          <p:cNvSpPr txBox="1"/>
          <p:nvPr/>
        </p:nvSpPr>
        <p:spPr>
          <a:xfrm>
            <a:off x="2966908" y="1640277"/>
            <a:ext cx="1235418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2392" y="3799474"/>
            <a:ext cx="381983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Front 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89727" y="7548173"/>
            <a:ext cx="470854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Infraestructura / Dev Ops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86883" y="3799474"/>
            <a:ext cx="381983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Back 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22360" y="8890000"/>
            <a:ext cx="233694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 &gt;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43615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922360" y="2037057"/>
            <a:ext cx="3908141" cy="854170"/>
            <a:chOff x="0" y="0"/>
            <a:chExt cx="1029305" cy="2249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305" cy="224967"/>
            </a:xfrm>
            <a:custGeom>
              <a:avLst/>
              <a:gdLst/>
              <a:ahLst/>
              <a:cxnLst/>
              <a:rect l="l" t="t" r="r" b="b"/>
              <a:pathLst>
                <a:path w="1029305" h="224967">
                  <a:moveTo>
                    <a:pt x="55467" y="0"/>
                  </a:moveTo>
                  <a:lnTo>
                    <a:pt x="973837" y="0"/>
                  </a:lnTo>
                  <a:cubicBezTo>
                    <a:pt x="988548" y="0"/>
                    <a:pt x="1002657" y="5844"/>
                    <a:pt x="1013059" y="16246"/>
                  </a:cubicBezTo>
                  <a:cubicBezTo>
                    <a:pt x="1023461" y="26648"/>
                    <a:pt x="1029305" y="40756"/>
                    <a:pt x="1029305" y="55467"/>
                  </a:cubicBezTo>
                  <a:lnTo>
                    <a:pt x="1029305" y="169499"/>
                  </a:lnTo>
                  <a:cubicBezTo>
                    <a:pt x="1029305" y="184210"/>
                    <a:pt x="1023461" y="198318"/>
                    <a:pt x="1013059" y="208721"/>
                  </a:cubicBezTo>
                  <a:cubicBezTo>
                    <a:pt x="1002657" y="219123"/>
                    <a:pt x="988548" y="224967"/>
                    <a:pt x="973837" y="224967"/>
                  </a:cubicBezTo>
                  <a:lnTo>
                    <a:pt x="55467" y="224967"/>
                  </a:lnTo>
                  <a:cubicBezTo>
                    <a:pt x="40756" y="224967"/>
                    <a:pt x="26648" y="219123"/>
                    <a:pt x="16246" y="208721"/>
                  </a:cubicBezTo>
                  <a:cubicBezTo>
                    <a:pt x="5844" y="198318"/>
                    <a:pt x="0" y="184210"/>
                    <a:pt x="0" y="169499"/>
                  </a:cubicBezTo>
                  <a:lnTo>
                    <a:pt x="0" y="55467"/>
                  </a:lnTo>
                  <a:cubicBezTo>
                    <a:pt x="0" y="40756"/>
                    <a:pt x="5844" y="26648"/>
                    <a:pt x="16246" y="16246"/>
                  </a:cubicBezTo>
                  <a:cubicBezTo>
                    <a:pt x="26648" y="5844"/>
                    <a:pt x="40756" y="0"/>
                    <a:pt x="5546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w="4762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029305" cy="291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5320546" y="2194172"/>
            <a:ext cx="350995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Nuestro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3348" y="1704458"/>
            <a:ext cx="2511662" cy="854170"/>
            <a:chOff x="0" y="0"/>
            <a:chExt cx="661508" cy="224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1508" cy="224967"/>
            </a:xfrm>
            <a:custGeom>
              <a:avLst/>
              <a:gdLst/>
              <a:ahLst/>
              <a:cxnLst/>
              <a:rect l="l" t="t" r="r" b="b"/>
              <a:pathLst>
                <a:path w="661508" h="224967">
                  <a:moveTo>
                    <a:pt x="86307" y="0"/>
                  </a:moveTo>
                  <a:lnTo>
                    <a:pt x="575201" y="0"/>
                  </a:lnTo>
                  <a:cubicBezTo>
                    <a:pt x="598091" y="0"/>
                    <a:pt x="620043" y="9093"/>
                    <a:pt x="636229" y="25279"/>
                  </a:cubicBezTo>
                  <a:cubicBezTo>
                    <a:pt x="652415" y="41464"/>
                    <a:pt x="661508" y="63417"/>
                    <a:pt x="661508" y="86307"/>
                  </a:cubicBezTo>
                  <a:lnTo>
                    <a:pt x="661508" y="138660"/>
                  </a:lnTo>
                  <a:cubicBezTo>
                    <a:pt x="661508" y="161550"/>
                    <a:pt x="652415" y="183502"/>
                    <a:pt x="636229" y="199688"/>
                  </a:cubicBezTo>
                  <a:cubicBezTo>
                    <a:pt x="620043" y="215874"/>
                    <a:pt x="598091" y="224967"/>
                    <a:pt x="575201" y="224967"/>
                  </a:cubicBezTo>
                  <a:lnTo>
                    <a:pt x="86307" y="224967"/>
                  </a:lnTo>
                  <a:cubicBezTo>
                    <a:pt x="63417" y="224967"/>
                    <a:pt x="41464" y="215874"/>
                    <a:pt x="25279" y="199688"/>
                  </a:cubicBezTo>
                  <a:cubicBezTo>
                    <a:pt x="9093" y="183502"/>
                    <a:pt x="0" y="161550"/>
                    <a:pt x="0" y="138660"/>
                  </a:cubicBezTo>
                  <a:lnTo>
                    <a:pt x="0" y="86307"/>
                  </a:lnTo>
                  <a:cubicBezTo>
                    <a:pt x="0" y="63417"/>
                    <a:pt x="9093" y="41464"/>
                    <a:pt x="25279" y="25279"/>
                  </a:cubicBezTo>
                  <a:cubicBezTo>
                    <a:pt x="41464" y="9093"/>
                    <a:pt x="63417" y="0"/>
                    <a:pt x="863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9D0186">
                      <a:alpha val="100000"/>
                    </a:srgbClr>
                  </a:gs>
                  <a:gs pos="100000">
                    <a:srgbClr val="A50288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61508" cy="291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51055" y="8890000"/>
            <a:ext cx="230824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 &gt;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327569" y="71379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116564" y="3397815"/>
            <a:ext cx="3871127" cy="4472940"/>
          </a:xfrm>
          <a:custGeom>
            <a:avLst/>
            <a:gdLst/>
            <a:ahLst/>
            <a:cxnLst/>
            <a:rect l="l" t="t" r="r" b="b"/>
            <a:pathLst>
              <a:path w="3871127" h="4472940">
                <a:moveTo>
                  <a:pt x="0" y="0"/>
                </a:moveTo>
                <a:lnTo>
                  <a:pt x="3871127" y="0"/>
                </a:lnTo>
                <a:lnTo>
                  <a:pt x="3871127" y="4472940"/>
                </a:lnTo>
                <a:lnTo>
                  <a:pt x="0" y="447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715595" y="2146864"/>
            <a:ext cx="854710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Competencias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3348" y="3702615"/>
            <a:ext cx="8451603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Proyectos Informáticos: </a:t>
            </a:r>
            <a:r>
              <a:rPr lang="en-US" sz="22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planificación, seguimiento y control del desarrollo utilizando metodología tradicional.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5595" y="5206295"/>
            <a:ext cx="845160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Modelado de Datos Escalables: 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diseño multi-tenant con aislamiento lógico para múltiples organizaciones.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5595" y="7813605"/>
            <a:ext cx="845160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de Software</a:t>
            </a:r>
            <a:r>
              <a:rPr lang="en-US" sz="22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construcción de una solución modular, mantenible y sistematizada.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5595" y="8917235"/>
            <a:ext cx="845160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de Certificación: 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validación de módulos mediante QA funcional y test de carga.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5595" y="6309925"/>
            <a:ext cx="8451603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Automatización e Integración de IA: 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incorporación de OCR, notificaciones y flujos automáticos para optimizar procesos.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1534" y="1861572"/>
            <a:ext cx="184989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217432" y="811213"/>
            <a:ext cx="209302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COMPETENCIAS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256894" y="82503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557378" y="-2078130"/>
            <a:ext cx="6987516" cy="4114800"/>
          </a:xfrm>
          <a:custGeom>
            <a:avLst/>
            <a:gdLst/>
            <a:ahLst/>
            <a:cxnLst/>
            <a:rect l="l" t="t" r="r" b="b"/>
            <a:pathLst>
              <a:path w="6987516" h="4114800">
                <a:moveTo>
                  <a:pt x="0" y="0"/>
                </a:moveTo>
                <a:lnTo>
                  <a:pt x="6987516" y="0"/>
                </a:lnTo>
                <a:lnTo>
                  <a:pt x="6987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783546" y="3119669"/>
            <a:ext cx="981701" cy="1110978"/>
          </a:xfrm>
          <a:custGeom>
            <a:avLst/>
            <a:gdLst/>
            <a:ahLst/>
            <a:cxnLst/>
            <a:rect l="l" t="t" r="r" b="b"/>
            <a:pathLst>
              <a:path w="981701" h="1110978">
                <a:moveTo>
                  <a:pt x="0" y="0"/>
                </a:moveTo>
                <a:lnTo>
                  <a:pt x="981700" y="0"/>
                </a:lnTo>
                <a:lnTo>
                  <a:pt x="981700" y="1110978"/>
                </a:lnTo>
                <a:lnTo>
                  <a:pt x="0" y="1110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783546" y="6239786"/>
            <a:ext cx="1187190" cy="1187190"/>
          </a:xfrm>
          <a:custGeom>
            <a:avLst/>
            <a:gdLst/>
            <a:ahLst/>
            <a:cxnLst/>
            <a:rect l="l" t="t" r="r" b="b"/>
            <a:pathLst>
              <a:path w="1187190" h="1187190">
                <a:moveTo>
                  <a:pt x="0" y="0"/>
                </a:moveTo>
                <a:lnTo>
                  <a:pt x="1187190" y="0"/>
                </a:lnTo>
                <a:lnTo>
                  <a:pt x="1187190" y="1187191"/>
                </a:lnTo>
                <a:lnTo>
                  <a:pt x="0" y="1187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04098" y="713794"/>
            <a:ext cx="6214194" cy="629811"/>
            <a:chOff x="0" y="0"/>
            <a:chExt cx="1636660" cy="1658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50355" y="1852037"/>
            <a:ext cx="5154288" cy="3176330"/>
          </a:xfrm>
          <a:custGeom>
            <a:avLst/>
            <a:gdLst/>
            <a:ahLst/>
            <a:cxnLst/>
            <a:rect l="l" t="t" r="r" b="b"/>
            <a:pathLst>
              <a:path w="5154288" h="3176330">
                <a:moveTo>
                  <a:pt x="0" y="0"/>
                </a:moveTo>
                <a:lnTo>
                  <a:pt x="5154288" y="0"/>
                </a:lnTo>
                <a:lnTo>
                  <a:pt x="5154288" y="3176330"/>
                </a:lnTo>
                <a:lnTo>
                  <a:pt x="0" y="317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650355" y="5422997"/>
            <a:ext cx="2873458" cy="4194829"/>
          </a:xfrm>
          <a:custGeom>
            <a:avLst/>
            <a:gdLst/>
            <a:ahLst/>
            <a:cxnLst/>
            <a:rect l="l" t="t" r="r" b="b"/>
            <a:pathLst>
              <a:path w="2873458" h="4194829">
                <a:moveTo>
                  <a:pt x="0" y="0"/>
                </a:moveTo>
                <a:lnTo>
                  <a:pt x="2873457" y="0"/>
                </a:lnTo>
                <a:lnTo>
                  <a:pt x="2873457" y="4194829"/>
                </a:lnTo>
                <a:lnTo>
                  <a:pt x="0" y="4194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6544293" y="1852037"/>
            <a:ext cx="5940980" cy="3349227"/>
          </a:xfrm>
          <a:custGeom>
            <a:avLst/>
            <a:gdLst/>
            <a:ahLst/>
            <a:cxnLst/>
            <a:rect l="l" t="t" r="r" b="b"/>
            <a:pathLst>
              <a:path w="5940980" h="3349227">
                <a:moveTo>
                  <a:pt x="0" y="0"/>
                </a:moveTo>
                <a:lnTo>
                  <a:pt x="5940979" y="0"/>
                </a:lnTo>
                <a:lnTo>
                  <a:pt x="5940979" y="3349227"/>
                </a:lnTo>
                <a:lnTo>
                  <a:pt x="0" y="3349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4309212" y="5537776"/>
            <a:ext cx="8248166" cy="4371528"/>
          </a:xfrm>
          <a:custGeom>
            <a:avLst/>
            <a:gdLst/>
            <a:ahLst/>
            <a:cxnLst/>
            <a:rect l="l" t="t" r="r" b="b"/>
            <a:pathLst>
              <a:path w="8248166" h="4371528">
                <a:moveTo>
                  <a:pt x="0" y="0"/>
                </a:moveTo>
                <a:lnTo>
                  <a:pt x="8248166" y="0"/>
                </a:lnTo>
                <a:lnTo>
                  <a:pt x="8248166" y="4371528"/>
                </a:lnTo>
                <a:lnTo>
                  <a:pt x="0" y="4371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2951401" y="4210646"/>
            <a:ext cx="237438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83546" y="4947246"/>
            <a:ext cx="192303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7206" y="7369827"/>
            <a:ext cx="2374381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83546" y="8111090"/>
            <a:ext cx="192303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Soluciones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93510" y="8890000"/>
            <a:ext cx="256579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SIGUIENTE&gt;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07607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1365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0063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521093" y="2057250"/>
            <a:ext cx="1124581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Proyección y 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3173" y="3935062"/>
            <a:ext cx="10004541" cy="9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6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Nuevos módulos</a:t>
            </a:r>
            <a:r>
              <a:rPr lang="en-US" sz="26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→ analítica avanzada, big data y machine learning para mayor valor agregado.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5663" y="5169645"/>
            <a:ext cx="10004541" cy="9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6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Expansión sectorial</a:t>
            </a:r>
            <a:r>
              <a:rPr lang="en-US" sz="26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aplicable en logística, esports, educación y gestión empresarial.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0287" y="6404228"/>
            <a:ext cx="10004541" cy="9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6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Escalabilidad B2B → </a:t>
            </a:r>
            <a:r>
              <a:rPr lang="en-US" sz="26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preparado para operar como plataforma comercial para múltiples organizaciones.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3173" y="7840243"/>
            <a:ext cx="10004541" cy="9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6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Innovación continua → </a:t>
            </a:r>
            <a:r>
              <a:rPr lang="en-US" sz="26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integración de nuevas tecnologías cloud e IA para mantener competitividad.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23223" y="8890000"/>
            <a:ext cx="21360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SIGUIENTE&gt;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327569" y="71379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6960431" y="628035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403682" y="811213"/>
            <a:ext cx="148063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310640" y="4598942"/>
            <a:ext cx="7666719" cy="184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2"/>
              </a:lnSpc>
            </a:pPr>
            <a:r>
              <a:rPr lang="en-US" sz="129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0186">
                    <a:alpha val="100000"/>
                  </a:srgbClr>
                </a:gs>
                <a:gs pos="100000">
                  <a:srgbClr val="A50288">
                    <a:alpha val="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40412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34982" y="8890000"/>
            <a:ext cx="272431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HUB &gt;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327569" y="713794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1"/>
                </a:lnTo>
                <a:lnTo>
                  <a:pt x="0" y="306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6960431" y="5333431"/>
            <a:ext cx="2655137" cy="3067911"/>
          </a:xfrm>
          <a:custGeom>
            <a:avLst/>
            <a:gdLst/>
            <a:ahLst/>
            <a:cxnLst/>
            <a:rect l="l" t="t" r="r" b="b"/>
            <a:pathLst>
              <a:path w="2655137" h="3067911">
                <a:moveTo>
                  <a:pt x="0" y="0"/>
                </a:moveTo>
                <a:lnTo>
                  <a:pt x="2655138" y="0"/>
                </a:lnTo>
                <a:lnTo>
                  <a:pt x="2655138" y="3067910"/>
                </a:lnTo>
                <a:lnTo>
                  <a:pt x="0" y="3067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036903" y="713794"/>
            <a:ext cx="6214194" cy="629811"/>
            <a:chOff x="0" y="0"/>
            <a:chExt cx="1636660" cy="1658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6660" cy="165876"/>
            </a:xfrm>
            <a:custGeom>
              <a:avLst/>
              <a:gdLst/>
              <a:ahLst/>
              <a:cxnLst/>
              <a:rect l="l" t="t" r="r" b="b"/>
              <a:pathLst>
                <a:path w="1636660" h="165876">
                  <a:moveTo>
                    <a:pt x="68521" y="0"/>
                  </a:moveTo>
                  <a:lnTo>
                    <a:pt x="1568139" y="0"/>
                  </a:lnTo>
                  <a:cubicBezTo>
                    <a:pt x="1586312" y="0"/>
                    <a:pt x="1603740" y="7219"/>
                    <a:pt x="1616591" y="20069"/>
                  </a:cubicBezTo>
                  <a:cubicBezTo>
                    <a:pt x="1629441" y="32920"/>
                    <a:pt x="1636660" y="50348"/>
                    <a:pt x="1636660" y="68521"/>
                  </a:cubicBezTo>
                  <a:lnTo>
                    <a:pt x="1636660" y="97355"/>
                  </a:lnTo>
                  <a:cubicBezTo>
                    <a:pt x="1636660" y="115528"/>
                    <a:pt x="1629441" y="132957"/>
                    <a:pt x="1616591" y="145807"/>
                  </a:cubicBezTo>
                  <a:cubicBezTo>
                    <a:pt x="1603740" y="158657"/>
                    <a:pt x="1586312" y="165876"/>
                    <a:pt x="1568139" y="165876"/>
                  </a:cubicBezTo>
                  <a:lnTo>
                    <a:pt x="68521" y="165876"/>
                  </a:lnTo>
                  <a:cubicBezTo>
                    <a:pt x="50348" y="165876"/>
                    <a:pt x="32920" y="158657"/>
                    <a:pt x="20069" y="145807"/>
                  </a:cubicBezTo>
                  <a:cubicBezTo>
                    <a:pt x="7219" y="132957"/>
                    <a:pt x="0" y="115528"/>
                    <a:pt x="0" y="97355"/>
                  </a:cubicBezTo>
                  <a:lnTo>
                    <a:pt x="0" y="68521"/>
                  </a:lnTo>
                  <a:cubicBezTo>
                    <a:pt x="0" y="50348"/>
                    <a:pt x="7219" y="32920"/>
                    <a:pt x="20069" y="20069"/>
                  </a:cubicBezTo>
                  <a:cubicBezTo>
                    <a:pt x="32920" y="7219"/>
                    <a:pt x="50348" y="0"/>
                    <a:pt x="6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4D">
                    <a:alpha val="100000"/>
                  </a:srgbClr>
                </a:gs>
                <a:gs pos="100000">
                  <a:srgbClr val="FF54D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636660" cy="23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40412" y="811213"/>
            <a:ext cx="136585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46463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33438" y="811213"/>
            <a:ext cx="100717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Personalizado</PresentationFormat>
  <Paragraphs>122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Poppins Semi-Bold</vt:lpstr>
      <vt:lpstr>Poppins Bold</vt:lpstr>
      <vt:lpstr>Calibri</vt:lpstr>
      <vt:lpstr>Arial</vt:lpstr>
      <vt:lpstr>Poppins</vt:lpstr>
      <vt:lpstr>Poppins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UTILSHUB - Presentación</dc:title>
  <cp:lastModifiedBy>Felipe Osorio</cp:lastModifiedBy>
  <cp:revision>2</cp:revision>
  <dcterms:created xsi:type="dcterms:W3CDTF">2006-08-16T00:00:00Z</dcterms:created>
  <dcterms:modified xsi:type="dcterms:W3CDTF">2025-09-05T00:10:14Z</dcterms:modified>
  <dc:identifier>DAGyDmS2p-s</dc:identifier>
</cp:coreProperties>
</file>